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1" r:id="rId3"/>
  </p:sldMasterIdLst>
  <p:sldIdLst>
    <p:sldId id="256" r:id="rId4"/>
    <p:sldId id="258" r:id="rId5"/>
    <p:sldId id="264" r:id="rId6"/>
    <p:sldId id="260" r:id="rId7"/>
    <p:sldId id="265" r:id="rId8"/>
    <p:sldId id="266" r:id="rId9"/>
    <p:sldId id="261" r:id="rId10"/>
    <p:sldId id="267" r:id="rId11"/>
    <p:sldId id="262" r:id="rId12"/>
    <p:sldId id="268" r:id="rId13"/>
    <p:sldId id="278" r:id="rId14"/>
    <p:sldId id="270" r:id="rId15"/>
    <p:sldId id="275" r:id="rId16"/>
    <p:sldId id="276" r:id="rId17"/>
    <p:sldId id="271" r:id="rId18"/>
    <p:sldId id="277" r:id="rId19"/>
    <p:sldId id="263" r:id="rId20"/>
    <p:sldId id="279" r:id="rId21"/>
  </p:sldIdLst>
  <p:sldSz cx="9144000" cy="6858000" type="screen4x3"/>
  <p:notesSz cx="6858000" cy="9144000"/>
  <p:embeddedFontLst>
    <p:embeddedFont>
      <p:font typeface="Roboto" panose="02000000000000000000" pitchFamily="2" charset="0"/>
      <p:regular r:id="rId25"/>
      <p:bold r:id="rId26"/>
      <p:italic r:id="rId27"/>
      <p:boldItalic r:id="rId28"/>
    </p:embeddedFont>
    <p:embeddedFont>
      <p:font typeface="Roboto Condensed Light" panose="02000000000000000000" pitchFamily="2" charset="0"/>
      <p:regular r:id="rId29"/>
      <p:italic r:id="rId30"/>
    </p:embeddedFont>
    <p:embeddedFont>
      <p:font typeface="Roboto Slab" pitchFamily="2" charset="0"/>
      <p:regular r:id="rId31"/>
      <p:bold r:id="rId32"/>
    </p:embeddedFont>
    <p:embeddedFont>
      <p:font typeface="黑体" panose="02010609060101010101" charset="-122"/>
      <p:regular r:id="rId3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7437"/>
    <a:srgbClr val="A7934B"/>
    <a:srgbClr val="00305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6327"/>
  </p:normalViewPr>
  <p:slideViewPr>
    <p:cSldViewPr snapToGrid="0" snapToObjects="1">
      <p:cViewPr varScale="1">
        <p:scale>
          <a:sx n="124" d="100"/>
          <a:sy n="124" d="100"/>
        </p:scale>
        <p:origin x="1800" y="168"/>
      </p:cViewPr>
      <p:guideLst>
        <p:guide orient="horz" pos="785"/>
        <p:guide pos="1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font" Target="fonts/font9.fntdata"/><Relationship Id="rId32" Type="http://schemas.openxmlformats.org/officeDocument/2006/relationships/font" Target="fonts/font8.fntdata"/><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57436" y="3793068"/>
            <a:ext cx="5096935" cy="1684868"/>
          </a:xfrm>
          <a:prstGeom prst="rect">
            <a:avLst/>
          </a:prstGeom>
        </p:spPr>
        <p:txBody>
          <a:bodyPr>
            <a:noAutofit/>
          </a:bodyPr>
          <a:lstStyle>
            <a:lvl1pPr marL="0" indent="0" algn="l">
              <a:lnSpc>
                <a:spcPts val="3600"/>
              </a:lnSpc>
              <a:buNone/>
              <a:defRPr sz="1800" b="0" i="0"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lang="en-US" dirty="0"/>
          </a:p>
        </p:txBody>
      </p:sp>
      <p:sp>
        <p:nvSpPr>
          <p:cNvPr id="4" name="Title 1"/>
          <p:cNvSpPr>
            <a:spLocks noGrp="1"/>
          </p:cNvSpPr>
          <p:nvPr>
            <p:ph type="ctrTitle"/>
          </p:nvPr>
        </p:nvSpPr>
        <p:spPr>
          <a:xfrm>
            <a:off x="1857437" y="333632"/>
            <a:ext cx="5096935" cy="3459435"/>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16554A5-B4DD-7045-B047-B7DA6D1E70A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6575" y="365125"/>
            <a:ext cx="1971675" cy="5811838"/>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285750" y="365125"/>
            <a:ext cx="6600825" cy="5811838"/>
          </a:xfrm>
        </p:spPr>
        <p:txBody>
          <a:bodyPr vert="eaVert"/>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016554A5-B4DD-7045-B047-B7DA6D1E70A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anose="02000000000000000000" pitchFamily="2" charset="0"/>
                <a:ea typeface="Roboto Condensed Light"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Title 1"/>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0" cap="none" spc="0" baseline="0">
                <a:solidFill>
                  <a:srgbClr val="A7934B"/>
                </a:solidFill>
                <a:latin typeface="Roboto Slab" pitchFamily="2" charset="0"/>
                <a:ea typeface="Roboto Slab" pitchFamily="2" charset="0"/>
                <a:cs typeface="Roboto" panose="02000000000000000000" pitchFamily="2" charset="0"/>
              </a:defRPr>
            </a:lvl1pPr>
          </a:lstStyle>
          <a:p>
            <a:r>
              <a:rPr lang="en-US" dirty="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lvl1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E678206-0642-9F48-9727-6B519CB285FA}"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016554A5-B4DD-7045-B047-B7DA6D1E70A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78206-0642-9F48-9727-6B519CB285FA}" type="slidenum">
              <a:rPr lang="en-US" smtClean="0"/>
            </a:fld>
            <a:endParaRPr lang="en-US"/>
          </a:p>
        </p:txBody>
      </p:sp>
      <p:sp>
        <p:nvSpPr>
          <p:cNvPr id="7" name="Title Placeholder 1"/>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284285" y="1215483"/>
            <a:ext cx="4211515" cy="4961480"/>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48200" y="1215483"/>
            <a:ext cx="4210050" cy="4961480"/>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016554A5-B4DD-7045-B047-B7DA6D1E70A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285750" y="2078656"/>
            <a:ext cx="4213225" cy="4111007"/>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4629150" y="2078656"/>
            <a:ext cx="4229100" cy="4111007"/>
          </a:xfrm>
        </p:spPr>
        <p:txBody>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016554A5-B4DD-7045-B047-B7DA6D1E70A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678206-0642-9F48-9727-6B519CB285FA}" type="slidenum">
              <a:rPr lang="en-US" smtClean="0"/>
            </a:fld>
            <a:endParaRPr lang="en-US"/>
          </a:p>
        </p:txBody>
      </p:sp>
      <p:sp>
        <p:nvSpPr>
          <p:cNvPr id="10" name="Title Placeholder 1"/>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16554A5-B4DD-7045-B047-B7DA6D1E70A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6554A5-B4DD-7045-B047-B7DA6D1E70A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endParaRPr lang="en-US" dirty="0"/>
          </a:p>
        </p:txBody>
      </p:sp>
      <p:sp>
        <p:nvSpPr>
          <p:cNvPr id="3" name="Content Placeholder 2"/>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sp>
        <p:nvSpPr>
          <p:cNvPr id="5" name="Date Placeholder 4"/>
          <p:cNvSpPr>
            <a:spLocks noGrp="1"/>
          </p:cNvSpPr>
          <p:nvPr>
            <p:ph type="dt" sz="half" idx="10"/>
          </p:nvPr>
        </p:nvSpPr>
        <p:spPr/>
        <p:txBody>
          <a:bodyPr/>
          <a:lstStyle/>
          <a:p>
            <a:fld id="{016554A5-B4DD-7045-B047-B7DA6D1E70A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endParaRPr lang="en-US" dirty="0"/>
          </a:p>
        </p:txBody>
      </p:sp>
      <p:sp>
        <p:nvSpPr>
          <p:cNvPr id="3" name="Picture Placeholder 2"/>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endParaRPr lang="en-US" dirty="0"/>
          </a:p>
        </p:txBody>
      </p:sp>
      <p:sp>
        <p:nvSpPr>
          <p:cNvPr id="5" name="Date Placeholder 4"/>
          <p:cNvSpPr>
            <a:spLocks noGrp="1"/>
          </p:cNvSpPr>
          <p:nvPr>
            <p:ph type="dt" sz="half" idx="10"/>
          </p:nvPr>
        </p:nvSpPr>
        <p:spPr/>
        <p:txBody>
          <a:bodyPr/>
          <a:lstStyle/>
          <a:p>
            <a:fld id="{016554A5-B4DD-7045-B047-B7DA6D1E70A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78206-0642-9F48-9727-6B519CB285F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2" Type="http://schemas.openxmlformats.org/officeDocument/2006/relationships/theme" Target="../theme/theme2.xml"/><Relationship Id="rId11" Type="http://schemas.openxmlformats.org/officeDocument/2006/relationships/image" Target="../media/image2.png"/><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panose="020B0604020202020204"/>
        <a:buChar char="•"/>
        <a:defRPr sz="2400" kern="1200">
          <a:solidFill>
            <a:schemeClr val="tx1"/>
          </a:solidFill>
          <a:latin typeface="+mn-lt"/>
          <a:ea typeface="+mn-ea"/>
          <a:cs typeface="+mn-cs"/>
        </a:defRPr>
      </a:lvl1pPr>
      <a:lvl2pPr marL="557530" indent="-214630" algn="l" defTabSz="342900" rtl="0" eaLnBrk="1" latinLnBrk="0" hangingPunct="1">
        <a:spcBef>
          <a:spcPct val="20000"/>
        </a:spcBef>
        <a:buFont typeface="Arial" panose="020B0604020202020204"/>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panose="020B0604020202020204"/>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285750" y="1215484"/>
            <a:ext cx="8572500" cy="4347554"/>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285750" y="556303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fld>
            <a:endParaRPr lang="en-US"/>
          </a:p>
        </p:txBody>
      </p:sp>
      <p:sp>
        <p:nvSpPr>
          <p:cNvPr id="5" name="Footer Placeholder 4"/>
          <p:cNvSpPr>
            <a:spLocks noGrp="1"/>
          </p:cNvSpPr>
          <p:nvPr>
            <p:ph type="ftr" sz="quarter" idx="3"/>
          </p:nvPr>
        </p:nvSpPr>
        <p:spPr>
          <a:xfrm>
            <a:off x="2344615" y="5563037"/>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00850" y="556303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file:///C:\Users\LHY\AppData\Local\Temp\wps\INetCache\64dd8bf70c84210f4155b0625055cf4a" TargetMode="External"/><Relationship Id="rId2" Type="http://schemas.openxmlformats.org/officeDocument/2006/relationships/image" Target="../media/image5.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file:///C:\Users\LHY\AppData\Local\Temp\wps\INetCache\8eb8ed070b582bdab8c89a376d3bb02e" TargetMode="External"/><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file:///C:\Users\LHY\AppData\Local\Temp\wps\INetCache\8eb8ed070b582bdab8c89a376d3bb02e" TargetMode="External"/><Relationship Id="rId4" Type="http://schemas.openxmlformats.org/officeDocument/2006/relationships/image" Target="../media/image5.jpeg"/><Relationship Id="rId3" Type="http://schemas.openxmlformats.org/officeDocument/2006/relationships/image" Target="../media/image7.png"/><Relationship Id="rId2" Type="http://schemas.openxmlformats.org/officeDocument/2006/relationships/tags" Target="../tags/tag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0085" y="826770"/>
            <a:ext cx="8272780" cy="2534920"/>
          </a:xfrm>
          <a:prstGeom prst="rect">
            <a:avLst/>
          </a:prstGeom>
        </p:spPr>
        <p:txBody>
          <a:bodyPr wrap="square">
            <a:normAutofit/>
          </a:bodyPr>
          <a:lstStyle/>
          <a:p>
            <a:pPr algn="l"/>
            <a:r>
              <a:rPr lang="en-US" sz="3600" b="1" dirty="0">
                <a:solidFill>
                  <a:srgbClr val="003057"/>
                </a:solidFill>
                <a:latin typeface="Roboto" panose="02000000000000000000" pitchFamily="2" charset="0"/>
                <a:ea typeface="Roboto" panose="02000000000000000000" pitchFamily="2" charset="0"/>
              </a:rPr>
              <a:t>Forecasting the COVID-19 trend </a:t>
            </a:r>
            <a:br>
              <a:rPr lang="en-US" sz="3600" b="1" dirty="0">
                <a:solidFill>
                  <a:srgbClr val="003057"/>
                </a:solidFill>
                <a:latin typeface="Roboto" panose="02000000000000000000" pitchFamily="2" charset="0"/>
                <a:ea typeface="Roboto" panose="02000000000000000000" pitchFamily="2" charset="0"/>
              </a:rPr>
            </a:br>
            <a:r>
              <a:rPr lang="en-US" sz="3600" b="1" dirty="0">
                <a:solidFill>
                  <a:srgbClr val="003057"/>
                </a:solidFill>
                <a:latin typeface="Roboto" panose="02000000000000000000" pitchFamily="2" charset="0"/>
                <a:ea typeface="Roboto" panose="02000000000000000000" pitchFamily="2" charset="0"/>
              </a:rPr>
              <a:t>based on the combination of network information</a:t>
            </a:r>
            <a:endParaRPr lang="en-US" sz="3600" b="1" dirty="0">
              <a:solidFill>
                <a:srgbClr val="003057"/>
              </a:solidFill>
              <a:latin typeface="Roboto" panose="02000000000000000000" pitchFamily="2" charset="0"/>
              <a:ea typeface="Roboto" panose="02000000000000000000" pitchFamily="2" charset="0"/>
            </a:endParaRPr>
          </a:p>
        </p:txBody>
      </p:sp>
      <p:sp>
        <p:nvSpPr>
          <p:cNvPr id="3" name="Subtitle 2"/>
          <p:cNvSpPr>
            <a:spLocks noGrp="1"/>
          </p:cNvSpPr>
          <p:nvPr>
            <p:ph type="subTitle" idx="1"/>
          </p:nvPr>
        </p:nvSpPr>
        <p:spPr>
          <a:xfrm>
            <a:off x="1695450" y="3724275"/>
            <a:ext cx="6130925" cy="2021840"/>
          </a:xfrm>
        </p:spPr>
        <p:txBody>
          <a:bodyPr/>
          <a:lstStyle/>
          <a:p>
            <a:pPr>
              <a:lnSpc>
                <a:spcPct val="100000"/>
              </a:lnSpc>
            </a:pPr>
            <a:r>
              <a:rPr lang="en-US" sz="1800" dirty="0">
                <a:solidFill>
                  <a:srgbClr val="857437"/>
                </a:solidFill>
                <a:latin typeface="Roboto" panose="02000000000000000000" pitchFamily="2" charset="0"/>
                <a:ea typeface="Roboto" panose="02000000000000000000" pitchFamily="2" charset="0"/>
                <a:cs typeface="Roboto" panose="02000000000000000000" pitchFamily="2" charset="0"/>
              </a:rPr>
              <a:t>             </a:t>
            </a:r>
            <a:r>
              <a:rPr lang="en-US" sz="2800" dirty="0">
                <a:solidFill>
                  <a:srgbClr val="857437"/>
                </a:solidFill>
                <a:latin typeface="Roboto" panose="02000000000000000000" pitchFamily="2" charset="0"/>
                <a:ea typeface="Roboto" panose="02000000000000000000" pitchFamily="2" charset="0"/>
                <a:cs typeface="Roboto" panose="02000000000000000000" pitchFamily="2" charset="0"/>
              </a:rPr>
              <a:t>Author:Hanyu Lu, Qiuyuan Xu</a:t>
            </a:r>
            <a:endParaRPr lang="en-US" sz="2800" dirty="0">
              <a:solidFill>
                <a:srgbClr val="857437"/>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Prediction-Method</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r>
              <a:rPr dirty="0">
                <a:solidFill>
                  <a:srgbClr val="003057"/>
                </a:solidFill>
                <a:sym typeface="+mn-ea"/>
              </a:rPr>
              <a:t>Linear Regression:</a:t>
            </a:r>
            <a:r>
              <a:rPr lang="en-US" dirty="0">
                <a:solidFill>
                  <a:srgbClr val="003057"/>
                </a:solidFill>
                <a:sym typeface="+mn-ea"/>
              </a:rPr>
              <a:t> C</a:t>
            </a:r>
            <a:r>
              <a:rPr dirty="0">
                <a:solidFill>
                  <a:srgbClr val="003057"/>
                </a:solidFill>
                <a:sym typeface="+mn-ea"/>
              </a:rPr>
              <a:t>ombines a set of input(x)and the solution(y) which could be predicted by the input.</a:t>
            </a:r>
            <a:endParaRPr dirty="0">
              <a:solidFill>
                <a:srgbClr val="003057"/>
              </a:solidFill>
              <a:sym typeface="+mn-ea"/>
            </a:endParaRPr>
          </a:p>
          <a:p>
            <a:endParaRPr dirty="0">
              <a:solidFill>
                <a:srgbClr val="003057"/>
              </a:solidFill>
              <a:sym typeface="+mn-ea"/>
            </a:endParaRPr>
          </a:p>
          <a:p>
            <a:r>
              <a:rPr dirty="0">
                <a:solidFill>
                  <a:srgbClr val="003057"/>
                </a:solidFill>
                <a:sym typeface="+mn-ea"/>
              </a:rPr>
              <a:t>SVR:By using SVR, we have the flexibilityto define the acceptable range in the model and find the appropriateline to fit the data. It allows us to choose acceptable error margin()and acceptable error rate.</a:t>
            </a:r>
            <a:endParaRPr lang="en-US" dirty="0">
              <a:solidFill>
                <a:srgbClr val="003057"/>
              </a:solidFill>
            </a:endParaRPr>
          </a:p>
          <a:p>
            <a:endParaRPr lang="en-US" dirty="0">
              <a:solidFill>
                <a:srgbClr val="003057"/>
              </a:solidFill>
            </a:endParaRPr>
          </a:p>
          <a:p>
            <a:endParaRPr lang="en-US" dirty="0">
              <a:solidFill>
                <a:srgbClr val="00305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Prediction-Method</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r>
              <a:rPr dirty="0">
                <a:solidFill>
                  <a:srgbClr val="003057"/>
                </a:solidFill>
                <a:sym typeface="+mn-ea"/>
              </a:rPr>
              <a:t>ARIMA</a:t>
            </a:r>
            <a:r>
              <a:rPr lang="en-US" dirty="0">
                <a:solidFill>
                  <a:srgbClr val="003057"/>
                </a:solidFill>
                <a:sym typeface="+mn-ea"/>
              </a:rPr>
              <a:t>:</a:t>
            </a:r>
            <a:r>
              <a:rPr dirty="0">
                <a:solidFill>
                  <a:srgbClr val="003057"/>
                </a:solidFill>
                <a:sym typeface="+mn-ea"/>
              </a:rPr>
              <a:t> a class of models to forecast future values given given time seriesbased on its own past values. Any ‘non-seasonal’ time series thatexhibits patterns and is not a random white noise can be modeledwith ARIMA models.</a:t>
            </a:r>
            <a:endParaRPr dirty="0">
              <a:solidFill>
                <a:srgbClr val="003057"/>
              </a:solidFill>
              <a:sym typeface="+mn-ea"/>
            </a:endParaRPr>
          </a:p>
          <a:p>
            <a:endParaRPr dirty="0">
              <a:solidFill>
                <a:srgbClr val="003057"/>
              </a:solidFill>
              <a:sym typeface="+mn-ea"/>
            </a:endParaRPr>
          </a:p>
          <a:p>
            <a:r>
              <a:rPr dirty="0">
                <a:solidFill>
                  <a:srgbClr val="003057"/>
                </a:solidFill>
                <a:sym typeface="+mn-ea"/>
              </a:rPr>
              <a:t>TCN:TCN(Temporal Convolutional Network)</a:t>
            </a:r>
            <a:r>
              <a:rPr lang="en-US" dirty="0">
                <a:solidFill>
                  <a:srgbClr val="003057"/>
                </a:solidFill>
                <a:sym typeface="+mn-ea"/>
              </a:rPr>
              <a:t>:</a:t>
            </a:r>
            <a:r>
              <a:rPr dirty="0">
                <a:solidFill>
                  <a:srgbClr val="003057"/>
                </a:solidFill>
                <a:sym typeface="+mn-ea"/>
              </a:rPr>
              <a:t> consists of di-lated, causal 1D convolutional layers with the same input and outputlengths. It is designed based on two basic principles. Firstly, the con-volutions are causal, so there is no information leakage from futureto past. Secondly,the architecture can take a any length of sequence</a:t>
            </a:r>
            <a:r>
              <a:rPr lang="en-US" dirty="0">
                <a:solidFill>
                  <a:srgbClr val="003057"/>
                </a:solidFill>
                <a:sym typeface="+mn-ea"/>
              </a:rPr>
              <a:t> and</a:t>
            </a:r>
            <a:r>
              <a:rPr dirty="0">
                <a:solidFill>
                  <a:srgbClr val="003057"/>
                </a:solidFill>
                <a:sym typeface="+mn-ea"/>
              </a:rPr>
              <a:t> map it to a output sequence whith the same length. </a:t>
            </a:r>
            <a:endParaRPr dirty="0">
              <a:solidFill>
                <a:srgbClr val="003057"/>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Prediction Result-Linera Regression</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p:txBody>
      </p:sp>
      <p:pic>
        <p:nvPicPr>
          <p:cNvPr id="2" name="图片 1"/>
          <p:cNvPicPr>
            <a:picLocks noChangeAspect="1"/>
          </p:cNvPicPr>
          <p:nvPr/>
        </p:nvPicPr>
        <p:blipFill>
          <a:blip r:embed="rId2"/>
          <a:stretch>
            <a:fillRect/>
          </a:stretch>
        </p:blipFill>
        <p:spPr>
          <a:xfrm>
            <a:off x="550545" y="2247900"/>
            <a:ext cx="3890645" cy="2593975"/>
          </a:xfrm>
          <a:prstGeom prst="rect">
            <a:avLst/>
          </a:prstGeom>
        </p:spPr>
      </p:pic>
      <p:pic>
        <p:nvPicPr>
          <p:cNvPr id="3" name="图片 2" descr="6b70dd7b999f922c0cf89f685df64c3"/>
          <p:cNvPicPr>
            <a:picLocks noChangeAspect="1"/>
          </p:cNvPicPr>
          <p:nvPr/>
        </p:nvPicPr>
        <p:blipFill>
          <a:blip r:embed="rId3"/>
          <a:stretch>
            <a:fillRect/>
          </a:stretch>
        </p:blipFill>
        <p:spPr>
          <a:xfrm>
            <a:off x="4700270" y="2247900"/>
            <a:ext cx="3917315" cy="2611755"/>
          </a:xfrm>
          <a:prstGeom prst="rect">
            <a:avLst/>
          </a:prstGeom>
        </p:spPr>
      </p:pic>
      <p:sp>
        <p:nvSpPr>
          <p:cNvPr id="11" name="文本框 10"/>
          <p:cNvSpPr txBox="1"/>
          <p:nvPr/>
        </p:nvSpPr>
        <p:spPr>
          <a:xfrm>
            <a:off x="1443990" y="5039360"/>
            <a:ext cx="2595880" cy="368300"/>
          </a:xfrm>
          <a:prstGeom prst="rect">
            <a:avLst/>
          </a:prstGeom>
          <a:noFill/>
        </p:spPr>
        <p:txBody>
          <a:bodyPr wrap="none" rtlCol="0" anchor="t">
            <a:spAutoFit/>
          </a:bodyPr>
          <a:p>
            <a:r>
              <a:rPr lang="en-US" altLang="zh-CN"/>
              <a:t>Prediction of new cases</a:t>
            </a:r>
            <a:endParaRPr lang="en-US" altLang="zh-CN"/>
          </a:p>
        </p:txBody>
      </p:sp>
      <p:sp>
        <p:nvSpPr>
          <p:cNvPr id="6" name="文本框 5"/>
          <p:cNvSpPr txBox="1"/>
          <p:nvPr/>
        </p:nvSpPr>
        <p:spPr>
          <a:xfrm>
            <a:off x="5429885" y="5039360"/>
            <a:ext cx="2515235" cy="368300"/>
          </a:xfrm>
          <a:prstGeom prst="rect">
            <a:avLst/>
          </a:prstGeom>
          <a:noFill/>
        </p:spPr>
        <p:txBody>
          <a:bodyPr wrap="none" rtlCol="0" anchor="t">
            <a:spAutoFit/>
          </a:bodyPr>
          <a:p>
            <a:r>
              <a:rPr lang="en-US" altLang="zh-CN"/>
              <a:t>Prediction of difference</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sym typeface="+mn-ea"/>
              </a:rPr>
              <a:t>Prediction Result-</a:t>
            </a:r>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SVR</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p:txBody>
      </p:sp>
      <p:pic>
        <p:nvPicPr>
          <p:cNvPr id="103" name="图片 102"/>
          <p:cNvPicPr/>
          <p:nvPr/>
        </p:nvPicPr>
        <p:blipFill>
          <a:blip r:embed="rId2" r:link="rId3"/>
          <a:stretch>
            <a:fillRect/>
          </a:stretch>
        </p:blipFill>
        <p:spPr>
          <a:xfrm>
            <a:off x="4572000" y="3429000"/>
            <a:ext cx="0" cy="0"/>
          </a:xfrm>
          <a:prstGeom prst="rect">
            <a:avLst/>
          </a:prstGeom>
          <a:noFill/>
          <a:ln w="9525">
            <a:noFill/>
          </a:ln>
        </p:spPr>
      </p:pic>
      <p:pic>
        <p:nvPicPr>
          <p:cNvPr id="3" name="图片 2"/>
          <p:cNvPicPr>
            <a:picLocks noChangeAspect="1"/>
          </p:cNvPicPr>
          <p:nvPr/>
        </p:nvPicPr>
        <p:blipFill>
          <a:blip r:embed="rId4"/>
          <a:stretch>
            <a:fillRect/>
          </a:stretch>
        </p:blipFill>
        <p:spPr>
          <a:xfrm>
            <a:off x="520700" y="2247900"/>
            <a:ext cx="3543300" cy="2362200"/>
          </a:xfrm>
          <a:prstGeom prst="rect">
            <a:avLst/>
          </a:prstGeom>
        </p:spPr>
      </p:pic>
      <p:pic>
        <p:nvPicPr>
          <p:cNvPr id="6" name="图片 5" descr="f36d139711e2800b19a14e73dd1b44b"/>
          <p:cNvPicPr>
            <a:picLocks noChangeAspect="1"/>
          </p:cNvPicPr>
          <p:nvPr/>
        </p:nvPicPr>
        <p:blipFill>
          <a:blip r:embed="rId5"/>
          <a:stretch>
            <a:fillRect/>
          </a:stretch>
        </p:blipFill>
        <p:spPr>
          <a:xfrm>
            <a:off x="4699000" y="2215515"/>
            <a:ext cx="3591560" cy="2394585"/>
          </a:xfrm>
          <a:prstGeom prst="rect">
            <a:avLst/>
          </a:prstGeom>
        </p:spPr>
      </p:pic>
      <p:sp>
        <p:nvSpPr>
          <p:cNvPr id="11" name="文本框 10"/>
          <p:cNvSpPr txBox="1"/>
          <p:nvPr/>
        </p:nvSpPr>
        <p:spPr>
          <a:xfrm>
            <a:off x="1185545" y="4959985"/>
            <a:ext cx="2595880" cy="368300"/>
          </a:xfrm>
          <a:prstGeom prst="rect">
            <a:avLst/>
          </a:prstGeom>
          <a:noFill/>
        </p:spPr>
        <p:txBody>
          <a:bodyPr wrap="none" rtlCol="0" anchor="t">
            <a:spAutoFit/>
          </a:bodyPr>
          <a:p>
            <a:r>
              <a:rPr lang="en-US" altLang="zh-CN"/>
              <a:t>Prediction of new cases</a:t>
            </a:r>
            <a:endParaRPr lang="en-US" altLang="zh-CN"/>
          </a:p>
        </p:txBody>
      </p:sp>
      <p:sp>
        <p:nvSpPr>
          <p:cNvPr id="7" name="文本框 6"/>
          <p:cNvSpPr txBox="1"/>
          <p:nvPr/>
        </p:nvSpPr>
        <p:spPr>
          <a:xfrm>
            <a:off x="5335905" y="4959985"/>
            <a:ext cx="2515235" cy="368300"/>
          </a:xfrm>
          <a:prstGeom prst="rect">
            <a:avLst/>
          </a:prstGeom>
          <a:noFill/>
        </p:spPr>
        <p:txBody>
          <a:bodyPr wrap="none" rtlCol="0" anchor="t">
            <a:spAutoFit/>
          </a:bodyPr>
          <a:p>
            <a:r>
              <a:rPr lang="en-US" altLang="zh-CN"/>
              <a:t>Prediction of difference</a:t>
            </a:r>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sym typeface="+mn-ea"/>
              </a:rPr>
              <a:t>Prediction Result-</a:t>
            </a:r>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TCN</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p:txBody>
      </p:sp>
      <p:pic>
        <p:nvPicPr>
          <p:cNvPr id="3" name="图片 2" descr="x2y1"/>
          <p:cNvPicPr>
            <a:picLocks noChangeAspect="1"/>
          </p:cNvPicPr>
          <p:nvPr/>
        </p:nvPicPr>
        <p:blipFill>
          <a:blip r:embed="rId2"/>
          <a:stretch>
            <a:fillRect/>
          </a:stretch>
        </p:blipFill>
        <p:spPr>
          <a:xfrm>
            <a:off x="285750" y="2117090"/>
            <a:ext cx="4302760" cy="2880360"/>
          </a:xfrm>
          <a:prstGeom prst="rect">
            <a:avLst/>
          </a:prstGeom>
        </p:spPr>
      </p:pic>
      <p:pic>
        <p:nvPicPr>
          <p:cNvPr id="7" name="图片 6" descr="x1x2"/>
          <p:cNvPicPr>
            <a:picLocks noChangeAspect="1"/>
          </p:cNvPicPr>
          <p:nvPr/>
        </p:nvPicPr>
        <p:blipFill>
          <a:blip r:embed="rId3"/>
          <a:stretch>
            <a:fillRect/>
          </a:stretch>
        </p:blipFill>
        <p:spPr>
          <a:xfrm>
            <a:off x="4589780" y="2113915"/>
            <a:ext cx="4170045" cy="2799080"/>
          </a:xfrm>
          <a:prstGeom prst="rect">
            <a:avLst/>
          </a:prstGeom>
        </p:spPr>
      </p:pic>
      <p:sp>
        <p:nvSpPr>
          <p:cNvPr id="11" name="文本框 10"/>
          <p:cNvSpPr txBox="1"/>
          <p:nvPr/>
        </p:nvSpPr>
        <p:spPr>
          <a:xfrm>
            <a:off x="1443990" y="5039360"/>
            <a:ext cx="2595880" cy="368300"/>
          </a:xfrm>
          <a:prstGeom prst="rect">
            <a:avLst/>
          </a:prstGeom>
          <a:noFill/>
        </p:spPr>
        <p:txBody>
          <a:bodyPr wrap="none" rtlCol="0" anchor="t">
            <a:spAutoFit/>
          </a:bodyPr>
          <a:p>
            <a:r>
              <a:rPr lang="en-US" altLang="zh-CN"/>
              <a:t>Prediction of new cases</a:t>
            </a:r>
            <a:endParaRPr lang="en-US" altLang="zh-CN"/>
          </a:p>
        </p:txBody>
      </p:sp>
      <p:sp>
        <p:nvSpPr>
          <p:cNvPr id="8" name="文本框 7"/>
          <p:cNvSpPr txBox="1"/>
          <p:nvPr/>
        </p:nvSpPr>
        <p:spPr>
          <a:xfrm>
            <a:off x="5377180" y="5039360"/>
            <a:ext cx="2515235" cy="368300"/>
          </a:xfrm>
          <a:prstGeom prst="rect">
            <a:avLst/>
          </a:prstGeom>
          <a:noFill/>
        </p:spPr>
        <p:txBody>
          <a:bodyPr wrap="none" rtlCol="0" anchor="t">
            <a:spAutoFit/>
          </a:bodyPr>
          <a:p>
            <a:r>
              <a:rPr lang="en-US" altLang="zh-CN"/>
              <a:t>Prediction of difference</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sym typeface="+mn-ea"/>
              </a:rPr>
              <a:t>Prediction Result-</a:t>
            </a:r>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ARIMA</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p:txBody>
      </p:sp>
      <p:pic>
        <p:nvPicPr>
          <p:cNvPr id="2" name="图片 1"/>
          <p:cNvPicPr>
            <a:picLocks noChangeAspect="1"/>
          </p:cNvPicPr>
          <p:nvPr/>
        </p:nvPicPr>
        <p:blipFill>
          <a:blip r:embed="rId2"/>
          <a:stretch>
            <a:fillRect/>
          </a:stretch>
        </p:blipFill>
        <p:spPr>
          <a:xfrm>
            <a:off x="4881245" y="2342515"/>
            <a:ext cx="3780790" cy="2520950"/>
          </a:xfrm>
          <a:prstGeom prst="rect">
            <a:avLst/>
          </a:prstGeom>
        </p:spPr>
      </p:pic>
      <p:pic>
        <p:nvPicPr>
          <p:cNvPr id="3" name="图片 2" descr="f539757d2903958725406f12c77aeb7"/>
          <p:cNvPicPr>
            <a:picLocks noChangeAspect="1"/>
          </p:cNvPicPr>
          <p:nvPr/>
        </p:nvPicPr>
        <p:blipFill>
          <a:blip r:embed="rId3"/>
          <a:stretch>
            <a:fillRect/>
          </a:stretch>
        </p:blipFill>
        <p:spPr>
          <a:xfrm>
            <a:off x="189230" y="2252345"/>
            <a:ext cx="4345940" cy="2897505"/>
          </a:xfrm>
          <a:prstGeom prst="rect">
            <a:avLst/>
          </a:prstGeom>
        </p:spPr>
      </p:pic>
      <p:sp>
        <p:nvSpPr>
          <p:cNvPr id="11" name="文本框 10"/>
          <p:cNvSpPr txBox="1"/>
          <p:nvPr/>
        </p:nvSpPr>
        <p:spPr>
          <a:xfrm>
            <a:off x="1165225" y="5278120"/>
            <a:ext cx="2595880" cy="368300"/>
          </a:xfrm>
          <a:prstGeom prst="rect">
            <a:avLst/>
          </a:prstGeom>
          <a:noFill/>
        </p:spPr>
        <p:txBody>
          <a:bodyPr wrap="none" rtlCol="0" anchor="t">
            <a:spAutoFit/>
          </a:bodyPr>
          <a:p>
            <a:r>
              <a:rPr lang="en-US" altLang="zh-CN"/>
              <a:t>Prediction of new cases</a:t>
            </a:r>
            <a:endParaRPr lang="en-US" altLang="zh-CN"/>
          </a:p>
        </p:txBody>
      </p:sp>
      <p:sp>
        <p:nvSpPr>
          <p:cNvPr id="6" name="文本框 5"/>
          <p:cNvSpPr txBox="1"/>
          <p:nvPr/>
        </p:nvSpPr>
        <p:spPr>
          <a:xfrm>
            <a:off x="5703570" y="5278120"/>
            <a:ext cx="2515235" cy="368300"/>
          </a:xfrm>
          <a:prstGeom prst="rect">
            <a:avLst/>
          </a:prstGeom>
          <a:noFill/>
        </p:spPr>
        <p:txBody>
          <a:bodyPr wrap="none" rtlCol="0" anchor="t">
            <a:spAutoFit/>
          </a:bodyPr>
          <a:p>
            <a:r>
              <a:rPr lang="en-US" altLang="zh-CN"/>
              <a:t>Prediction of </a:t>
            </a:r>
            <a:r>
              <a:rPr lang="en-US" altLang="zh-CN"/>
              <a:t>difference</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11873"/>
            <a:ext cx="8572500" cy="1003610"/>
          </a:xfrm>
          <a:prstGeom prst="rect">
            <a:avLst/>
          </a:prstGeom>
        </p:spPr>
        <p:txBody>
          <a:bodyPr>
            <a:normAutofit/>
          </a:bodyPr>
          <a:lstStyle/>
          <a:p>
            <a:r>
              <a:rPr lang="en-US" sz="3000" dirty="0">
                <a:solidFill>
                  <a:srgbClr val="A7934B"/>
                </a:solidFill>
                <a:latin typeface="Roboto" panose="02000000000000000000" pitchFamily="2" charset="0"/>
                <a:ea typeface="Roboto" panose="02000000000000000000" pitchFamily="2" charset="0"/>
                <a:cs typeface="Roboto" panose="02000000000000000000" pitchFamily="2" charset="0"/>
              </a:rPr>
              <a:t>Conclusion and Discussion-models</a:t>
            </a:r>
            <a:endParaRPr lang="en-US" sz="3000"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165735" y="1615313"/>
            <a:ext cx="8572500" cy="4596355"/>
          </a:xfrm>
        </p:spPr>
        <p:txBody>
          <a:bodyPr/>
          <a:lstStyle/>
          <a:p>
            <a:r>
              <a:rPr lang="en-US" dirty="0">
                <a:solidFill>
                  <a:srgbClr val="003057"/>
                </a:solidFill>
                <a:sym typeface="+mn-ea"/>
              </a:rPr>
              <a:t>Linear regression and svr: good at capturing the relationship between variables.</a:t>
            </a:r>
            <a:endParaRPr lang="en-US" dirty="0">
              <a:solidFill>
                <a:srgbClr val="003057"/>
              </a:solidFill>
              <a:sym typeface="+mn-ea"/>
            </a:endParaRPr>
          </a:p>
          <a:p>
            <a:endParaRPr lang="en-US" dirty="0">
              <a:solidFill>
                <a:srgbClr val="003057"/>
              </a:solidFill>
            </a:endParaRPr>
          </a:p>
          <a:p>
            <a:r>
              <a:rPr lang="en-US" dirty="0">
                <a:solidFill>
                  <a:srgbClr val="003057"/>
                </a:solidFill>
              </a:rPr>
              <a:t>ARIMA: good at capturing the trends of the data</a:t>
            </a:r>
            <a:endParaRPr lang="en-US" dirty="0">
              <a:solidFill>
                <a:srgbClr val="003057"/>
              </a:solidFill>
            </a:endParaRPr>
          </a:p>
          <a:p>
            <a:endParaRPr lang="en-US" dirty="0">
              <a:solidFill>
                <a:srgbClr val="003057"/>
              </a:solidFill>
            </a:endParaRPr>
          </a:p>
          <a:p>
            <a:r>
              <a:rPr lang="en-US" dirty="0">
                <a:solidFill>
                  <a:srgbClr val="003057"/>
                </a:solidFill>
              </a:rPr>
              <a:t>TCN: is good at capturing inflection points</a:t>
            </a:r>
            <a:endParaRPr lang="en-US" dirty="0">
              <a:solidFill>
                <a:srgbClr val="003057"/>
              </a:solidFill>
            </a:endParaRPr>
          </a:p>
          <a:p>
            <a:endParaRPr lang="en-US" dirty="0">
              <a:solidFill>
                <a:srgbClr val="00305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11873"/>
            <a:ext cx="8572500" cy="1003610"/>
          </a:xfrm>
          <a:prstGeom prst="rect">
            <a:avLst/>
          </a:prstGeom>
        </p:spPr>
        <p:txBody>
          <a:bodyPr>
            <a:normAutofit/>
          </a:bodyPr>
          <a:lstStyle/>
          <a:p>
            <a:r>
              <a:rPr lang="en-US" sz="3000" dirty="0">
                <a:solidFill>
                  <a:srgbClr val="A7934B"/>
                </a:solidFill>
                <a:latin typeface="Roboto" panose="02000000000000000000" pitchFamily="2" charset="0"/>
                <a:ea typeface="Roboto" panose="02000000000000000000" pitchFamily="2" charset="0"/>
                <a:cs typeface="Roboto" panose="02000000000000000000" pitchFamily="2" charset="0"/>
              </a:rPr>
              <a:t>Conclusion and Discussion-Data</a:t>
            </a:r>
            <a:endParaRPr lang="en-US" sz="3000"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47013"/>
            <a:ext cx="8572500" cy="4596355"/>
          </a:xfrm>
        </p:spPr>
        <p:txBody>
          <a:bodyPr/>
          <a:lstStyle/>
          <a:p>
            <a:r>
              <a:rPr lang="en-US" dirty="0">
                <a:solidFill>
                  <a:srgbClr val="003057"/>
                </a:solidFill>
              </a:rPr>
              <a:t>1.people’s emotions have an impact on the predictions, but the relationship between sentiment and prediction of trend is not obvious. </a:t>
            </a:r>
            <a:endParaRPr lang="en-US" dirty="0">
              <a:solidFill>
                <a:srgbClr val="003057"/>
              </a:solidFill>
            </a:endParaRPr>
          </a:p>
          <a:p>
            <a:endParaRPr lang="en-US" dirty="0">
              <a:solidFill>
                <a:srgbClr val="003057"/>
              </a:solidFill>
            </a:endParaRPr>
          </a:p>
          <a:p>
            <a:r>
              <a:rPr lang="en-US" dirty="0">
                <a:solidFill>
                  <a:srgbClr val="003057"/>
                </a:solidFill>
              </a:rPr>
              <a:t>2.The popularity of covid related topics have more impact on the prediction of the epidemic. </a:t>
            </a:r>
            <a:r>
              <a:rPr lang="en-US" dirty="0">
                <a:solidFill>
                  <a:srgbClr val="003057"/>
                </a:solidFill>
                <a:sym typeface="+mn-ea"/>
              </a:rPr>
              <a:t>google trend data show people’s concern topic.</a:t>
            </a:r>
            <a:endParaRPr lang="en-US" dirty="0">
              <a:solidFill>
                <a:srgbClr val="00305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54200" y="1075690"/>
            <a:ext cx="4958080" cy="2534920"/>
          </a:xfrm>
          <a:prstGeom prst="rect">
            <a:avLst/>
          </a:prstGeom>
        </p:spPr>
        <p:txBody>
          <a:bodyPr wrap="square">
            <a:normAutofit/>
          </a:bodyPr>
          <a:lstStyle/>
          <a:p>
            <a:pPr algn="l"/>
            <a:r>
              <a:rPr lang="en-US" sz="3600" b="1" dirty="0">
                <a:solidFill>
                  <a:srgbClr val="003057"/>
                </a:solidFill>
                <a:latin typeface="Roboto" panose="02000000000000000000" pitchFamily="2" charset="0"/>
                <a:ea typeface="Roboto" panose="02000000000000000000" pitchFamily="2" charset="0"/>
              </a:rPr>
              <a:t>Thank you so much!</a:t>
            </a:r>
            <a:endParaRPr lang="en-US" sz="3600" b="1" dirty="0">
              <a:solidFill>
                <a:srgbClr val="003057"/>
              </a:solidFill>
              <a:latin typeface="Roboto" panose="02000000000000000000" pitchFamily="2" charset="0"/>
              <a:ea typeface="Roboto" panose="02000000000000000000" pitchFamily="2" charset="0"/>
            </a:endParaRPr>
          </a:p>
        </p:txBody>
      </p:sp>
      <p:sp>
        <p:nvSpPr>
          <p:cNvPr id="3" name="Subtitle 2"/>
          <p:cNvSpPr>
            <a:spLocks noGrp="1"/>
          </p:cNvSpPr>
          <p:nvPr>
            <p:ph type="subTitle" idx="1"/>
          </p:nvPr>
        </p:nvSpPr>
        <p:spPr>
          <a:xfrm>
            <a:off x="1695450" y="3724275"/>
            <a:ext cx="6130925" cy="2021840"/>
          </a:xfrm>
        </p:spPr>
        <p:txBody>
          <a:bodyPr/>
          <a:lstStyle/>
          <a:p>
            <a:pPr>
              <a:lnSpc>
                <a:spcPct val="100000"/>
              </a:lnSpc>
            </a:pPr>
            <a:r>
              <a:rPr lang="en-US" sz="1800" dirty="0">
                <a:solidFill>
                  <a:srgbClr val="857437"/>
                </a:solidFill>
                <a:latin typeface="Roboto" panose="02000000000000000000" pitchFamily="2" charset="0"/>
                <a:ea typeface="Roboto" panose="02000000000000000000" pitchFamily="2" charset="0"/>
                <a:cs typeface="Roboto" panose="02000000000000000000" pitchFamily="2" charset="0"/>
              </a:rPr>
              <a:t>            </a:t>
            </a:r>
            <a:endParaRPr lang="en-US" sz="2800" dirty="0">
              <a:solidFill>
                <a:srgbClr val="857437"/>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Introduction</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47013"/>
            <a:ext cx="8572500" cy="4596355"/>
          </a:xfrm>
        </p:spPr>
        <p:txBody>
          <a:bodyPr/>
          <a:lstStyle/>
          <a:p>
            <a:r>
              <a:rPr lang="en-US" dirty="0">
                <a:solidFill>
                  <a:srgbClr val="003057"/>
                </a:solidFill>
              </a:rPr>
              <a:t>Problems Caused by COVID-19</a:t>
            </a:r>
            <a:endParaRPr lang="en-US" dirty="0">
              <a:solidFill>
                <a:srgbClr val="003057"/>
              </a:solidFill>
            </a:endParaRPr>
          </a:p>
          <a:p>
            <a:endParaRPr lang="en-US" dirty="0">
              <a:solidFill>
                <a:srgbClr val="003057"/>
              </a:solidFill>
            </a:endParaRPr>
          </a:p>
          <a:p>
            <a:r>
              <a:rPr lang="en-US" dirty="0">
                <a:solidFill>
                  <a:srgbClr val="003057"/>
                </a:solidFill>
              </a:rPr>
              <a:t>What role does the social media play</a:t>
            </a:r>
            <a:endParaRPr lang="en-US" dirty="0">
              <a:solidFill>
                <a:srgbClr val="003057"/>
              </a:solidFill>
            </a:endParaRPr>
          </a:p>
          <a:p>
            <a:endParaRPr lang="en-US" dirty="0">
              <a:solidFill>
                <a:srgbClr val="003057"/>
              </a:solidFill>
            </a:endParaRPr>
          </a:p>
          <a:p>
            <a:r>
              <a:rPr lang="en-US" dirty="0">
                <a:solidFill>
                  <a:srgbClr val="003057"/>
                </a:solidFill>
                <a:sym typeface="+mn-ea"/>
              </a:rPr>
              <a:t>What role does the people’s concern and interest about COVID</a:t>
            </a:r>
            <a:endParaRPr lang="en-US" dirty="0">
              <a:solidFill>
                <a:srgbClr val="003057"/>
              </a:solidFill>
              <a:sym typeface="+mn-ea"/>
            </a:endParaRPr>
          </a:p>
          <a:p>
            <a:endParaRPr lang="en-US" dirty="0">
              <a:solidFill>
                <a:srgbClr val="003057"/>
              </a:solidFill>
            </a:endParaRPr>
          </a:p>
          <a:p>
            <a:endParaRPr lang="en-US" dirty="0">
              <a:solidFill>
                <a:srgbClr val="00305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What data we choose</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15263"/>
            <a:ext cx="8572500" cy="4596355"/>
          </a:xfrm>
        </p:spPr>
        <p:txBody>
          <a:bodyPr/>
          <a:lstStyle/>
          <a:p>
            <a:r>
              <a:rPr lang="en-US" dirty="0">
                <a:solidFill>
                  <a:srgbClr val="003057"/>
                </a:solidFill>
                <a:sym typeface="+mn-ea"/>
              </a:rPr>
              <a:t>Q</a:t>
            </a:r>
            <a:r>
              <a:rPr lang="zh-CN" altLang="en-US" dirty="0">
                <a:solidFill>
                  <a:srgbClr val="003057"/>
                </a:solidFill>
                <a:sym typeface="+mn-ea"/>
              </a:rPr>
              <a:t>：</a:t>
            </a:r>
            <a:r>
              <a:rPr lang="en-US" dirty="0">
                <a:solidFill>
                  <a:srgbClr val="003057"/>
                </a:solidFill>
                <a:sym typeface="+mn-ea"/>
              </a:rPr>
              <a:t>What role does the people’s concern and interest about COVID</a:t>
            </a:r>
            <a:endParaRPr lang="en-US" dirty="0">
              <a:solidFill>
                <a:srgbClr val="003057"/>
              </a:solidFill>
              <a:sym typeface="+mn-ea"/>
            </a:endParaRPr>
          </a:p>
          <a:p>
            <a:r>
              <a:rPr lang="en-US" dirty="0">
                <a:solidFill>
                  <a:srgbClr val="003057"/>
                </a:solidFill>
                <a:sym typeface="+mn-ea"/>
              </a:rPr>
              <a:t>A</a:t>
            </a:r>
            <a:r>
              <a:rPr lang="zh-CN" altLang="en-US" dirty="0">
                <a:solidFill>
                  <a:srgbClr val="003057"/>
                </a:solidFill>
                <a:sym typeface="+mn-ea"/>
              </a:rPr>
              <a:t>：</a:t>
            </a:r>
            <a:r>
              <a:rPr lang="en-US" altLang="zh-CN" dirty="0">
                <a:solidFill>
                  <a:srgbClr val="003057"/>
                </a:solidFill>
                <a:sym typeface="+mn-ea"/>
              </a:rPr>
              <a:t>The frequency of the times people serach related topic on google, which is google trend</a:t>
            </a:r>
            <a:endParaRPr lang="en-US" dirty="0">
              <a:solidFill>
                <a:srgbClr val="003057"/>
              </a:solidFill>
            </a:endParaRPr>
          </a:p>
          <a:p>
            <a:endParaRPr lang="en-US" dirty="0">
              <a:solidFill>
                <a:srgbClr val="003057"/>
              </a:solidFill>
            </a:endParaRPr>
          </a:p>
          <a:p>
            <a:endParaRPr lang="en-US" dirty="0">
              <a:solidFill>
                <a:srgbClr val="003057"/>
              </a:solidFill>
            </a:endParaRPr>
          </a:p>
          <a:p>
            <a:r>
              <a:rPr lang="en-US" dirty="0">
                <a:solidFill>
                  <a:srgbClr val="003057"/>
                </a:solidFill>
              </a:rPr>
              <a:t>Q</a:t>
            </a:r>
            <a:r>
              <a:rPr lang="zh-CN" altLang="en-US" dirty="0">
                <a:solidFill>
                  <a:srgbClr val="003057"/>
                </a:solidFill>
              </a:rPr>
              <a:t>：</a:t>
            </a:r>
            <a:r>
              <a:rPr lang="en-US" dirty="0">
                <a:solidFill>
                  <a:srgbClr val="003057"/>
                </a:solidFill>
              </a:rPr>
              <a:t>What role does the social media play</a:t>
            </a:r>
            <a:endParaRPr lang="en-US" dirty="0">
              <a:solidFill>
                <a:srgbClr val="003057"/>
              </a:solidFill>
            </a:endParaRPr>
          </a:p>
          <a:p>
            <a:r>
              <a:rPr lang="en-US" dirty="0">
                <a:solidFill>
                  <a:srgbClr val="003057"/>
                </a:solidFill>
                <a:sym typeface="+mn-ea"/>
              </a:rPr>
              <a:t>A</a:t>
            </a:r>
            <a:r>
              <a:rPr lang="zh-CN" altLang="en-US" dirty="0">
                <a:solidFill>
                  <a:srgbClr val="003057"/>
                </a:solidFill>
                <a:sym typeface="+mn-ea"/>
              </a:rPr>
              <a:t>：</a:t>
            </a:r>
            <a:r>
              <a:rPr lang="en-US" dirty="0">
                <a:solidFill>
                  <a:srgbClr val="003057"/>
                </a:solidFill>
                <a:sym typeface="+mn-ea"/>
              </a:rPr>
              <a:t>Sentiment analysis based on Twitter</a:t>
            </a:r>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a:p>
            <a:endParaRPr lang="en-US" dirty="0">
              <a:solidFill>
                <a:srgbClr val="003057"/>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Data Description</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142240" y="1215390"/>
            <a:ext cx="8858885" cy="4596130"/>
          </a:xfrm>
        </p:spPr>
        <p:txBody>
          <a:bodyPr/>
          <a:lstStyle/>
          <a:p>
            <a:r>
              <a:rPr lang="en-US" dirty="0">
                <a:solidFill>
                  <a:srgbClr val="003057"/>
                </a:solidFill>
                <a:latin typeface="+mj-ea"/>
                <a:ea typeface="+mj-ea"/>
                <a:cs typeface="Times New Roman" panose="02020603050405020304" charset="0"/>
              </a:rPr>
              <a:t>Google trend:show people’s concern and interests by exhibiting            the frequency of words that people search in Google.</a:t>
            </a:r>
            <a:endParaRPr lang="en-US" dirty="0">
              <a:solidFill>
                <a:srgbClr val="003057"/>
              </a:solidFill>
              <a:latin typeface="+mj-ea"/>
              <a:ea typeface="+mj-ea"/>
              <a:cs typeface="Times New Roman" panose="02020603050405020304" charset="0"/>
            </a:endParaRPr>
          </a:p>
        </p:txBody>
      </p:sp>
      <p:pic>
        <p:nvPicPr>
          <p:cNvPr id="2" name="图片 1" descr="48bc57faf99073c63465f6cea959b29"/>
          <p:cNvPicPr>
            <a:picLocks noChangeAspect="1"/>
          </p:cNvPicPr>
          <p:nvPr/>
        </p:nvPicPr>
        <p:blipFill>
          <a:blip r:embed="rId2"/>
          <a:stretch>
            <a:fillRect/>
          </a:stretch>
        </p:blipFill>
        <p:spPr>
          <a:xfrm>
            <a:off x="1800860" y="2372995"/>
            <a:ext cx="4813300" cy="3149600"/>
          </a:xfrm>
          <a:prstGeom prst="rect">
            <a:avLst/>
          </a:prstGeom>
        </p:spPr>
      </p:pic>
      <p:sp>
        <p:nvSpPr>
          <p:cNvPr id="6" name="文本框 5"/>
          <p:cNvSpPr txBox="1"/>
          <p:nvPr/>
        </p:nvSpPr>
        <p:spPr>
          <a:xfrm>
            <a:off x="2409825" y="5522595"/>
            <a:ext cx="388493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Google trend about COVID19 topic</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Data Description-emotion analysis</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47013"/>
            <a:ext cx="8572500" cy="4596355"/>
          </a:xfrm>
        </p:spPr>
        <p:txBody>
          <a:bodyPr/>
          <a:lstStyle/>
          <a:p>
            <a:r>
              <a:rPr lang="en-US" dirty="0">
                <a:solidFill>
                  <a:srgbClr val="003057"/>
                </a:solidFill>
              </a:rPr>
              <a:t>Twitter data</a:t>
            </a:r>
            <a:endParaRPr lang="en-US" dirty="0">
              <a:solidFill>
                <a:srgbClr val="003057"/>
              </a:solidFill>
            </a:endParaRPr>
          </a:p>
        </p:txBody>
      </p:sp>
      <p:pic>
        <p:nvPicPr>
          <p:cNvPr id="6" name="图片 5"/>
          <p:cNvPicPr>
            <a:picLocks noChangeAspect="1"/>
          </p:cNvPicPr>
          <p:nvPr>
            <p:custDataLst>
              <p:tags r:id="rId2"/>
            </p:custDataLst>
          </p:nvPr>
        </p:nvPicPr>
        <p:blipFill>
          <a:blip r:embed="rId3"/>
          <a:stretch>
            <a:fillRect/>
          </a:stretch>
        </p:blipFill>
        <p:spPr>
          <a:xfrm>
            <a:off x="285750" y="1768475"/>
            <a:ext cx="3838575" cy="3321050"/>
          </a:xfrm>
          <a:prstGeom prst="rect">
            <a:avLst/>
          </a:prstGeom>
        </p:spPr>
      </p:pic>
      <p:pic>
        <p:nvPicPr>
          <p:cNvPr id="101" name="图片 100"/>
          <p:cNvPicPr/>
          <p:nvPr/>
        </p:nvPicPr>
        <p:blipFill>
          <a:blip r:embed="rId4" r:link="rId5"/>
          <a:stretch>
            <a:fillRect/>
          </a:stretch>
        </p:blipFill>
        <p:spPr>
          <a:xfrm>
            <a:off x="4572000" y="3429000"/>
            <a:ext cx="0" cy="0"/>
          </a:xfrm>
          <a:prstGeom prst="rect">
            <a:avLst/>
          </a:prstGeom>
          <a:noFill/>
          <a:ln w="9525">
            <a:noFill/>
          </a:ln>
        </p:spPr>
      </p:pic>
      <p:pic>
        <p:nvPicPr>
          <p:cNvPr id="7" name="图片 6"/>
          <p:cNvPicPr>
            <a:picLocks noChangeAspect="1"/>
          </p:cNvPicPr>
          <p:nvPr/>
        </p:nvPicPr>
        <p:blipFill>
          <a:blip r:embed="rId6"/>
          <a:stretch>
            <a:fillRect/>
          </a:stretch>
        </p:blipFill>
        <p:spPr>
          <a:xfrm>
            <a:off x="4233545" y="1965325"/>
            <a:ext cx="4574540" cy="2931795"/>
          </a:xfrm>
          <a:prstGeom prst="rect">
            <a:avLst/>
          </a:prstGeom>
        </p:spPr>
      </p:pic>
      <p:sp>
        <p:nvSpPr>
          <p:cNvPr id="8" name="文本框 7"/>
          <p:cNvSpPr txBox="1"/>
          <p:nvPr/>
        </p:nvSpPr>
        <p:spPr>
          <a:xfrm>
            <a:off x="1428750" y="5205095"/>
            <a:ext cx="190373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Wordcloud</a:t>
            </a:r>
            <a:endParaRPr lang="en-US" altLang="zh-CN">
              <a:latin typeface="Times New Roman" panose="02020603050405020304" charset="0"/>
              <a:cs typeface="Times New Roman" panose="02020603050405020304" charset="0"/>
            </a:endParaRPr>
          </a:p>
        </p:txBody>
      </p:sp>
      <p:sp>
        <p:nvSpPr>
          <p:cNvPr id="9" name="文本框 8"/>
          <p:cNvSpPr txBox="1"/>
          <p:nvPr/>
        </p:nvSpPr>
        <p:spPr>
          <a:xfrm>
            <a:off x="5695950" y="5205095"/>
            <a:ext cx="2749550"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rPr>
              <a:t>emotion value frequency</a:t>
            </a:r>
            <a:endParaRPr lang="en-US" altLang="zh-CN">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Sentiment Analysis</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4"/>
          <p:cNvSpPr>
            <a:spLocks noGrp="1"/>
          </p:cNvSpPr>
          <p:nvPr>
            <p:ph idx="1"/>
          </p:nvPr>
        </p:nvSpPr>
        <p:spPr>
          <a:xfrm>
            <a:off x="285750" y="1247013"/>
            <a:ext cx="8572500" cy="4596355"/>
          </a:xfrm>
        </p:spPr>
        <p:txBody>
          <a:bodyPr/>
          <a:lstStyle/>
          <a:p>
            <a:r>
              <a:rPr lang="en-US" dirty="0">
                <a:solidFill>
                  <a:srgbClr val="003057"/>
                </a:solidFill>
              </a:rPr>
              <a:t>Twitter data</a:t>
            </a:r>
            <a:endParaRPr lang="en-US" dirty="0">
              <a:solidFill>
                <a:srgbClr val="003057"/>
              </a:solidFill>
            </a:endParaRPr>
          </a:p>
        </p:txBody>
      </p:sp>
      <p:pic>
        <p:nvPicPr>
          <p:cNvPr id="3" name="图片 2"/>
          <p:cNvPicPr>
            <a:picLocks noChangeAspect="1"/>
          </p:cNvPicPr>
          <p:nvPr>
            <p:custDataLst>
              <p:tags r:id="rId2"/>
            </p:custDataLst>
          </p:nvPr>
        </p:nvPicPr>
        <p:blipFill>
          <a:blip r:embed="rId3"/>
          <a:stretch>
            <a:fillRect/>
          </a:stretch>
        </p:blipFill>
        <p:spPr>
          <a:xfrm>
            <a:off x="4523740" y="2149475"/>
            <a:ext cx="4279900" cy="2778760"/>
          </a:xfrm>
          <a:prstGeom prst="rect">
            <a:avLst/>
          </a:prstGeom>
        </p:spPr>
      </p:pic>
      <p:pic>
        <p:nvPicPr>
          <p:cNvPr id="100" name="图片 99"/>
          <p:cNvPicPr/>
          <p:nvPr/>
        </p:nvPicPr>
        <p:blipFill>
          <a:blip r:embed="rId4" r:link="rId5"/>
          <a:stretch>
            <a:fillRect/>
          </a:stretch>
        </p:blipFill>
        <p:spPr>
          <a:xfrm>
            <a:off x="4572000" y="3429000"/>
            <a:ext cx="0" cy="0"/>
          </a:xfrm>
          <a:prstGeom prst="rect">
            <a:avLst/>
          </a:prstGeom>
          <a:noFill/>
          <a:ln w="9525">
            <a:noFill/>
          </a:ln>
        </p:spPr>
      </p:pic>
      <p:pic>
        <p:nvPicPr>
          <p:cNvPr id="2" name="图片 1"/>
          <p:cNvPicPr>
            <a:picLocks noChangeAspect="1"/>
          </p:cNvPicPr>
          <p:nvPr/>
        </p:nvPicPr>
        <p:blipFill>
          <a:blip r:embed="rId6"/>
          <a:stretch>
            <a:fillRect/>
          </a:stretch>
        </p:blipFill>
        <p:spPr>
          <a:xfrm>
            <a:off x="487680" y="2248535"/>
            <a:ext cx="3844290" cy="2502535"/>
          </a:xfrm>
          <a:prstGeom prst="rect">
            <a:avLst/>
          </a:prstGeom>
        </p:spPr>
      </p:pic>
      <p:sp>
        <p:nvSpPr>
          <p:cNvPr id="8" name="文本框 7"/>
          <p:cNvSpPr txBox="1"/>
          <p:nvPr/>
        </p:nvSpPr>
        <p:spPr>
          <a:xfrm>
            <a:off x="752475" y="5015865"/>
            <a:ext cx="3771265" cy="368300"/>
          </a:xfrm>
          <a:prstGeom prst="rect">
            <a:avLst/>
          </a:prstGeom>
          <a:noFill/>
        </p:spPr>
        <p:txBody>
          <a:bodyPr wrap="square" rtlCol="0">
            <a:spAutoFit/>
          </a:bodyPr>
          <a:p>
            <a:r>
              <a:rPr lang="en-US" altLang="zh-CN">
                <a:latin typeface="Times New Roman" panose="02020603050405020304" charset="0"/>
                <a:cs typeface="Times New Roman" panose="02020603050405020304" charset="0"/>
                <a:sym typeface="+mn-ea"/>
              </a:rPr>
              <a:t>emotion score  frequency without zero</a:t>
            </a:r>
            <a:endParaRPr lang="en-US" altLang="zh-CN">
              <a:latin typeface="Times New Roman" panose="02020603050405020304" charset="0"/>
              <a:cs typeface="Times New Roman" panose="02020603050405020304" charset="0"/>
            </a:endParaRPr>
          </a:p>
        </p:txBody>
      </p:sp>
      <p:sp>
        <p:nvSpPr>
          <p:cNvPr id="7" name="文本框 6"/>
          <p:cNvSpPr txBox="1"/>
          <p:nvPr/>
        </p:nvSpPr>
        <p:spPr>
          <a:xfrm>
            <a:off x="5017770" y="5015865"/>
            <a:ext cx="3840480" cy="368300"/>
          </a:xfrm>
          <a:prstGeom prst="rect">
            <a:avLst/>
          </a:prstGeom>
          <a:noFill/>
        </p:spPr>
        <p:txBody>
          <a:bodyPr wrap="none" rtlCol="0" anchor="t">
            <a:spAutoFit/>
          </a:bodyPr>
          <a:p>
            <a:r>
              <a:rPr lang="en-US" altLang="zh-CN">
                <a:latin typeface="Times New Roman" panose="02020603050405020304" charset="0"/>
                <a:cs typeface="Times New Roman" panose="02020603050405020304" charset="0"/>
                <a:sym typeface="+mn-ea"/>
              </a:rPr>
              <a:t>2021.6-2021.10 emotion score(polarity)</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Sentiment Analysis</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pic>
        <p:nvPicPr>
          <p:cNvPr id="2" name="内容占位符 1"/>
          <p:cNvPicPr>
            <a:picLocks noChangeAspect="1"/>
          </p:cNvPicPr>
          <p:nvPr>
            <p:ph idx="1"/>
          </p:nvPr>
        </p:nvPicPr>
        <p:blipFill>
          <a:blip r:embed="rId2"/>
          <a:stretch>
            <a:fillRect/>
          </a:stretch>
        </p:blipFill>
        <p:spPr>
          <a:xfrm>
            <a:off x="610235" y="2199640"/>
            <a:ext cx="3987165" cy="2630170"/>
          </a:xfrm>
          <a:prstGeom prst="rect">
            <a:avLst/>
          </a:prstGeom>
        </p:spPr>
      </p:pic>
      <p:pic>
        <p:nvPicPr>
          <p:cNvPr id="3" name="图片 2"/>
          <p:cNvPicPr>
            <a:picLocks noChangeAspect="1"/>
          </p:cNvPicPr>
          <p:nvPr/>
        </p:nvPicPr>
        <p:blipFill>
          <a:blip r:embed="rId3"/>
          <a:stretch>
            <a:fillRect/>
          </a:stretch>
        </p:blipFill>
        <p:spPr>
          <a:xfrm>
            <a:off x="4742180" y="2214880"/>
            <a:ext cx="3940175" cy="2599055"/>
          </a:xfrm>
          <a:prstGeom prst="rect">
            <a:avLst/>
          </a:prstGeom>
        </p:spPr>
      </p:pic>
      <p:sp>
        <p:nvSpPr>
          <p:cNvPr id="6" name="文本框 5"/>
          <p:cNvSpPr txBox="1"/>
          <p:nvPr/>
        </p:nvSpPr>
        <p:spPr>
          <a:xfrm>
            <a:off x="1375410" y="5235575"/>
            <a:ext cx="2354580" cy="368300"/>
          </a:xfrm>
          <a:prstGeom prst="rect">
            <a:avLst/>
          </a:prstGeom>
          <a:noFill/>
        </p:spPr>
        <p:txBody>
          <a:bodyPr wrap="none" rtlCol="0" anchor="t">
            <a:spAutoFit/>
          </a:bodyPr>
          <a:p>
            <a:r>
              <a:rPr lang="en-US" altLang="zh-CN"/>
              <a:t>number of new cases</a:t>
            </a:r>
            <a:endParaRPr lang="en-US" altLang="zh-CN"/>
          </a:p>
        </p:txBody>
      </p:sp>
      <p:sp>
        <p:nvSpPr>
          <p:cNvPr id="7" name="文本框 6"/>
          <p:cNvSpPr txBox="1"/>
          <p:nvPr/>
        </p:nvSpPr>
        <p:spPr>
          <a:xfrm>
            <a:off x="5144770" y="5165725"/>
            <a:ext cx="3334385" cy="645160"/>
          </a:xfrm>
          <a:prstGeom prst="rect">
            <a:avLst/>
          </a:prstGeom>
          <a:noFill/>
        </p:spPr>
        <p:txBody>
          <a:bodyPr wrap="none" rtlCol="0" anchor="t">
            <a:spAutoFit/>
          </a:bodyPr>
          <a:p>
            <a:pPr algn="ctr"/>
            <a:r>
              <a:rPr lang="en-US" altLang="zh-CN">
                <a:latin typeface="Times New Roman" panose="02020603050405020304" charset="0"/>
                <a:cs typeface="Times New Roman" panose="02020603050405020304" charset="0"/>
                <a:sym typeface="+mn-ea"/>
              </a:rPr>
              <a:t>difference of number of new cases</a:t>
            </a:r>
            <a:endParaRPr lang="en-US" altLang="zh-CN">
              <a:latin typeface="Times New Roman" panose="02020603050405020304" charset="0"/>
              <a:cs typeface="Times New Roman" panose="02020603050405020304" charset="0"/>
              <a:sym typeface="+mn-ea"/>
            </a:endParaRPr>
          </a:p>
          <a:p>
            <a:pPr algn="ctr"/>
            <a:r>
              <a:rPr lang="en-US" altLang="zh-CN">
                <a:latin typeface="Times New Roman" panose="02020603050405020304" charset="0"/>
                <a:cs typeface="Times New Roman" panose="02020603050405020304" charset="0"/>
                <a:sym typeface="+mn-ea"/>
              </a:rPr>
              <a:t> comparing with the last day</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00721"/>
            <a:ext cx="8572500" cy="1014761"/>
          </a:xfrm>
          <a:prstGeom prst="rect">
            <a:avLst/>
          </a:prstGeom>
        </p:spPr>
        <p:txBody>
          <a:bodyPr/>
          <a:lstStyle/>
          <a:p>
            <a:r>
              <a:rPr lang="en-US" dirty="0">
                <a:solidFill>
                  <a:srgbClr val="A7934B"/>
                </a:solidFill>
                <a:latin typeface="Roboto" panose="02000000000000000000" pitchFamily="2" charset="0"/>
                <a:ea typeface="Roboto" panose="02000000000000000000" pitchFamily="2" charset="0"/>
                <a:cs typeface="Roboto" panose="02000000000000000000" pitchFamily="2" charset="0"/>
              </a:rPr>
              <a:t>Sentiment Analysis</a:t>
            </a:r>
            <a:endParaRPr lang="en-US"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pic>
        <p:nvPicPr>
          <p:cNvPr id="6" name="内容占位符 5"/>
          <p:cNvPicPr>
            <a:picLocks noChangeAspect="1"/>
          </p:cNvPicPr>
          <p:nvPr>
            <p:ph idx="1"/>
          </p:nvPr>
        </p:nvPicPr>
        <p:blipFill>
          <a:blip r:embed="rId2"/>
          <a:stretch>
            <a:fillRect/>
          </a:stretch>
        </p:blipFill>
        <p:spPr>
          <a:xfrm>
            <a:off x="0" y="0"/>
            <a:ext cx="0" cy="0"/>
          </a:xfrm>
          <a:prstGeom prst="rect">
            <a:avLst/>
          </a:prstGeom>
        </p:spPr>
      </p:pic>
      <p:pic>
        <p:nvPicPr>
          <p:cNvPr id="7" name="图片 6"/>
          <p:cNvPicPr>
            <a:picLocks noChangeAspect="1"/>
          </p:cNvPicPr>
          <p:nvPr/>
        </p:nvPicPr>
        <p:blipFill>
          <a:blip r:embed="rId2"/>
          <a:stretch>
            <a:fillRect/>
          </a:stretch>
        </p:blipFill>
        <p:spPr>
          <a:xfrm>
            <a:off x="85725" y="781050"/>
            <a:ext cx="4331970" cy="2646045"/>
          </a:xfrm>
          <a:prstGeom prst="rect">
            <a:avLst/>
          </a:prstGeom>
        </p:spPr>
      </p:pic>
      <p:pic>
        <p:nvPicPr>
          <p:cNvPr id="8" name="图片 7"/>
          <p:cNvPicPr>
            <a:picLocks noChangeAspect="1"/>
          </p:cNvPicPr>
          <p:nvPr/>
        </p:nvPicPr>
        <p:blipFill>
          <a:blip r:embed="rId3"/>
          <a:stretch>
            <a:fillRect/>
          </a:stretch>
        </p:blipFill>
        <p:spPr>
          <a:xfrm>
            <a:off x="4759960" y="781050"/>
            <a:ext cx="3957320" cy="2440305"/>
          </a:xfrm>
          <a:prstGeom prst="rect">
            <a:avLst/>
          </a:prstGeom>
        </p:spPr>
      </p:pic>
      <p:pic>
        <p:nvPicPr>
          <p:cNvPr id="9" name="图片 8" descr="2c0c84e07119002083d34d43a6141ab"/>
          <p:cNvPicPr>
            <a:picLocks noChangeAspect="1"/>
          </p:cNvPicPr>
          <p:nvPr/>
        </p:nvPicPr>
        <p:blipFill>
          <a:blip r:embed="rId4"/>
          <a:stretch>
            <a:fillRect/>
          </a:stretch>
        </p:blipFill>
        <p:spPr>
          <a:xfrm>
            <a:off x="166370" y="3834130"/>
            <a:ext cx="4454525" cy="2720340"/>
          </a:xfrm>
          <a:prstGeom prst="rect">
            <a:avLst/>
          </a:prstGeom>
        </p:spPr>
      </p:pic>
      <p:pic>
        <p:nvPicPr>
          <p:cNvPr id="10" name="图片 9" descr="e8a4c1e46bd548fd18435320e3d8f7b"/>
          <p:cNvPicPr>
            <a:picLocks noChangeAspect="1"/>
          </p:cNvPicPr>
          <p:nvPr/>
        </p:nvPicPr>
        <p:blipFill>
          <a:blip r:embed="rId5"/>
          <a:stretch>
            <a:fillRect/>
          </a:stretch>
        </p:blipFill>
        <p:spPr>
          <a:xfrm>
            <a:off x="4759960" y="3834130"/>
            <a:ext cx="4218940" cy="2601595"/>
          </a:xfrm>
          <a:prstGeom prst="rect">
            <a:avLst/>
          </a:prstGeom>
        </p:spPr>
      </p:pic>
      <p:sp>
        <p:nvSpPr>
          <p:cNvPr id="11" name="文本框 10"/>
          <p:cNvSpPr txBox="1"/>
          <p:nvPr/>
        </p:nvSpPr>
        <p:spPr>
          <a:xfrm>
            <a:off x="1165225" y="3427095"/>
            <a:ext cx="2451735" cy="368300"/>
          </a:xfrm>
          <a:prstGeom prst="rect">
            <a:avLst/>
          </a:prstGeom>
          <a:noFill/>
        </p:spPr>
        <p:txBody>
          <a:bodyPr wrap="none" rtlCol="0" anchor="t">
            <a:spAutoFit/>
          </a:bodyPr>
          <a:p>
            <a:r>
              <a:rPr lang="en-US" altLang="zh-CN"/>
              <a:t>Polarity and difference</a:t>
            </a:r>
            <a:endParaRPr lang="en-US" altLang="zh-CN"/>
          </a:p>
        </p:txBody>
      </p:sp>
      <p:sp>
        <p:nvSpPr>
          <p:cNvPr id="12" name="文本框 11"/>
          <p:cNvSpPr txBox="1"/>
          <p:nvPr/>
        </p:nvSpPr>
        <p:spPr>
          <a:xfrm>
            <a:off x="5573395" y="3343910"/>
            <a:ext cx="2813685" cy="368300"/>
          </a:xfrm>
          <a:prstGeom prst="rect">
            <a:avLst/>
          </a:prstGeom>
          <a:noFill/>
        </p:spPr>
        <p:txBody>
          <a:bodyPr wrap="none" rtlCol="0" anchor="t">
            <a:spAutoFit/>
          </a:bodyPr>
          <a:p>
            <a:r>
              <a:rPr lang="en-US" altLang="zh-CN">
                <a:latin typeface="Times New Roman" panose="02020603050405020304" charset="0"/>
                <a:cs typeface="Times New Roman" panose="02020603050405020304" charset="0"/>
                <a:sym typeface="+mn-ea"/>
              </a:rPr>
              <a:t>Google Trend and difference</a:t>
            </a:r>
            <a:endParaRPr lang="zh-CN" altLang="en-US"/>
          </a:p>
        </p:txBody>
      </p:sp>
      <p:sp>
        <p:nvSpPr>
          <p:cNvPr id="13" name="文本框 12"/>
          <p:cNvSpPr txBox="1"/>
          <p:nvPr/>
        </p:nvSpPr>
        <p:spPr>
          <a:xfrm>
            <a:off x="792480" y="6435725"/>
            <a:ext cx="3408680" cy="368300"/>
          </a:xfrm>
          <a:prstGeom prst="rect">
            <a:avLst/>
          </a:prstGeom>
          <a:noFill/>
        </p:spPr>
        <p:txBody>
          <a:bodyPr wrap="none" rtlCol="0" anchor="t">
            <a:spAutoFit/>
          </a:bodyPr>
          <a:p>
            <a:r>
              <a:rPr lang="en-US" altLang="zh-CN"/>
              <a:t>polarity and nuber of new cases</a:t>
            </a:r>
            <a:endParaRPr lang="en-US" altLang="zh-CN"/>
          </a:p>
        </p:txBody>
      </p:sp>
      <p:sp>
        <p:nvSpPr>
          <p:cNvPr id="14" name="文本框 13"/>
          <p:cNvSpPr txBox="1"/>
          <p:nvPr/>
        </p:nvSpPr>
        <p:spPr>
          <a:xfrm>
            <a:off x="4759960" y="6435725"/>
            <a:ext cx="4309745" cy="368300"/>
          </a:xfrm>
          <a:prstGeom prst="rect">
            <a:avLst/>
          </a:prstGeom>
          <a:noFill/>
        </p:spPr>
        <p:txBody>
          <a:bodyPr wrap="none" rtlCol="0" anchor="t">
            <a:spAutoFit/>
          </a:bodyPr>
          <a:p>
            <a:r>
              <a:rPr lang="en-US" altLang="zh-CN"/>
              <a:t>Google Trend and number of new cases </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5750" y="211873"/>
            <a:ext cx="8572500" cy="1003610"/>
          </a:xfrm>
          <a:prstGeom prst="rect">
            <a:avLst/>
          </a:prstGeom>
        </p:spPr>
        <p:txBody>
          <a:bodyPr>
            <a:normAutofit/>
          </a:bodyPr>
          <a:lstStyle/>
          <a:p>
            <a:r>
              <a:rPr lang="en-US" sz="3000" dirty="0">
                <a:solidFill>
                  <a:srgbClr val="A7934B"/>
                </a:solidFill>
                <a:latin typeface="Roboto" panose="02000000000000000000" pitchFamily="2" charset="0"/>
                <a:ea typeface="Roboto" panose="02000000000000000000" pitchFamily="2" charset="0"/>
                <a:cs typeface="Roboto" panose="02000000000000000000" pitchFamily="2" charset="0"/>
                <a:sym typeface="+mn-ea"/>
              </a:rPr>
              <a:t>Sentiment Analysis</a:t>
            </a:r>
            <a:endParaRPr lang="en-US" sz="3000" dirty="0">
              <a:solidFill>
                <a:srgbClr val="A7934B"/>
              </a:solidFill>
              <a:latin typeface="Roboto" panose="02000000000000000000" pitchFamily="2" charset="0"/>
              <a:ea typeface="Roboto" panose="02000000000000000000" pitchFamily="2" charset="0"/>
              <a:cs typeface="Roboto" panose="02000000000000000000" pitchFamily="2" charset="0"/>
            </a:endParaRPr>
          </a:p>
        </p:txBody>
      </p:sp>
      <p:pic>
        <p:nvPicPr>
          <p:cNvPr id="6" name="内容占位符 5"/>
          <p:cNvPicPr>
            <a:picLocks noChangeAspect="1"/>
          </p:cNvPicPr>
          <p:nvPr>
            <p:ph idx="1"/>
          </p:nvPr>
        </p:nvPicPr>
        <p:blipFill>
          <a:blip r:embed="rId2"/>
          <a:stretch>
            <a:fillRect/>
          </a:stretch>
        </p:blipFill>
        <p:spPr>
          <a:xfrm>
            <a:off x="0" y="0"/>
            <a:ext cx="0" cy="0"/>
          </a:xfrm>
          <a:prstGeom prst="rect">
            <a:avLst/>
          </a:prstGeom>
        </p:spPr>
      </p:pic>
      <p:pic>
        <p:nvPicPr>
          <p:cNvPr id="7" name="图片 6"/>
          <p:cNvPicPr>
            <a:picLocks noChangeAspect="1"/>
          </p:cNvPicPr>
          <p:nvPr/>
        </p:nvPicPr>
        <p:blipFill>
          <a:blip r:embed="rId2"/>
          <a:stretch>
            <a:fillRect/>
          </a:stretch>
        </p:blipFill>
        <p:spPr>
          <a:xfrm>
            <a:off x="590550" y="1438275"/>
            <a:ext cx="7962900" cy="3981450"/>
          </a:xfrm>
          <a:prstGeom prst="rect">
            <a:avLst/>
          </a:prstGeom>
        </p:spPr>
      </p:pic>
      <p:sp>
        <p:nvSpPr>
          <p:cNvPr id="9" name="文本框 8"/>
          <p:cNvSpPr txBox="1"/>
          <p:nvPr/>
        </p:nvSpPr>
        <p:spPr>
          <a:xfrm>
            <a:off x="3045460" y="5753100"/>
            <a:ext cx="2538730" cy="368300"/>
          </a:xfrm>
          <a:prstGeom prst="rect">
            <a:avLst/>
          </a:prstGeom>
          <a:noFill/>
        </p:spPr>
        <p:txBody>
          <a:bodyPr wrap="none" rtlCol="0" anchor="t">
            <a:spAutoFit/>
          </a:bodyPr>
          <a:p>
            <a:r>
              <a:rPr lang="en-US" altLang="zh-CN">
                <a:latin typeface="Times New Roman" panose="02020603050405020304" charset="0"/>
                <a:cs typeface="Times New Roman" panose="02020603050405020304" charset="0"/>
                <a:sym typeface="+mn-ea"/>
              </a:rPr>
              <a:t>emotion score in America</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3465,&quot;width&quot;:4005}"/>
</p:tagLst>
</file>

<file path=ppt/tags/tag2.xml><?xml version="1.0" encoding="utf-8"?>
<p:tagLst xmlns:p="http://schemas.openxmlformats.org/presentationml/2006/main">
  <p:tag name="KSO_WM_UNIT_PLACING_PICTURE_USER_VIEWPORT" val="{&quot;height&quot;:4031,&quot;width&quot;:6209}"/>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2909</Words>
  <Application>WPS 演示</Application>
  <PresentationFormat>On-screen Show (4:3)</PresentationFormat>
  <Paragraphs>143</Paragraphs>
  <Slides>18</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18</vt:i4>
      </vt:variant>
    </vt:vector>
  </HeadingPairs>
  <TitlesOfParts>
    <vt:vector size="46" baseType="lpstr">
      <vt:lpstr>Arial</vt:lpstr>
      <vt:lpstr>宋体</vt:lpstr>
      <vt:lpstr>Wingdings</vt:lpstr>
      <vt:lpstr>Arial</vt:lpstr>
      <vt:lpstr>Roboto</vt:lpstr>
      <vt:lpstr>Roboto Condensed Light</vt:lpstr>
      <vt:lpstr>Roboto Slab</vt:lpstr>
      <vt:lpstr>微软雅黑</vt:lpstr>
      <vt:lpstr>Arial Unicode MS</vt:lpstr>
      <vt:lpstr>Calibri</vt:lpstr>
      <vt:lpstr>黑体</vt:lpstr>
      <vt:lpstr>微软雅黑 Light</vt:lpstr>
      <vt:lpstr>Bahnschrift SemiBold Condensed</vt:lpstr>
      <vt:lpstr>Calibri Light</vt:lpstr>
      <vt:lpstr>Candara Light</vt:lpstr>
      <vt:lpstr>Euclid Fraktur</vt:lpstr>
      <vt:lpstr>Malgun Gothic</vt:lpstr>
      <vt:lpstr>Microsoft JhengHei UI</vt:lpstr>
      <vt:lpstr>MV Boli</vt:lpstr>
      <vt:lpstr>Palatino Linotype</vt:lpstr>
      <vt:lpstr>Segoe UI Black</vt:lpstr>
      <vt:lpstr>SimSun-ExtB</vt:lpstr>
      <vt:lpstr>Sitka Banner</vt:lpstr>
      <vt:lpstr>Sitka Subheading</vt:lpstr>
      <vt:lpstr>Verdana</vt:lpstr>
      <vt:lpstr>Times New Roman</vt:lpstr>
      <vt:lpstr>Custom Design</vt:lpstr>
      <vt:lpstr>1_Custom Design</vt:lpstr>
      <vt:lpstr>Title of Presentation Here</vt:lpstr>
      <vt:lpstr>A One-Line Headline</vt:lpstr>
      <vt:lpstr>Introduction</vt:lpstr>
      <vt:lpstr>Introduction</vt:lpstr>
      <vt:lpstr>Data Description</vt:lpstr>
      <vt:lpstr>Data Description</vt:lpstr>
      <vt:lpstr>Introduction</vt:lpstr>
      <vt:lpstr>Sentiment Analysis</vt:lpstr>
      <vt:lpstr>Prediction of New cases</vt:lpstr>
      <vt:lpstr>What data we choose</vt:lpstr>
      <vt:lpstr>Prediction-Method</vt:lpstr>
      <vt:lpstr>Prediction-Method</vt:lpstr>
      <vt:lpstr>Linera Regression</vt:lpstr>
      <vt:lpstr>Prediction-Method</vt:lpstr>
      <vt:lpstr>Prediction-Method</vt:lpstr>
      <vt:lpstr>Conclusion and Discussion-models</vt:lpstr>
      <vt:lpstr>Prediction of New cases</vt:lpstr>
      <vt:lpstr>Forecasting the COVID-19 trend  based on the combination of network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Ziemer, Mark</dc:creator>
  <cp:lastModifiedBy>LHY</cp:lastModifiedBy>
  <cp:revision>2</cp:revision>
  <dcterms:created xsi:type="dcterms:W3CDTF">2021-10-26T21:29:00Z</dcterms:created>
  <dcterms:modified xsi:type="dcterms:W3CDTF">2021-12-02T21:20:00Z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46782EFB445B4ED7B79C05E162A4F1A2</vt:lpwstr>
  </property>
  <property fmtid="{D5CDD505-2E9C-101B-9397-08002B2CF9AE}" pid="3" name="KSOProductBuildVer">
    <vt:lpwstr>2052-11.1.0.11115</vt:lpwstr>
  </property>
</Properties>
</file>